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240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5803232" y="316468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Graphene Batteries: The Future of Energy Storage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3997508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Discover the amazing potential of graphene batteries, a revolutionary technology that promises to transform the way we store and use energy.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6319599" y="583382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46027" y="6326821"/>
            <a:ext cx="3455195" cy="1565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Presented by , 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200" b="1" dirty="0">
              <a:solidFill>
                <a:schemeClr val="bg1">
                  <a:lumMod val="85000"/>
                </a:schemeClr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                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ABHINANDH S S(URK22CS1153</a:t>
            </a:r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)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                 </a:t>
            </a:r>
            <a:r>
              <a:rPr lang="en-IN" sz="1200" dirty="0">
                <a:solidFill>
                  <a:schemeClr val="bg1">
                    <a:lumMod val="85000"/>
                  </a:schemeClr>
                </a:solidFill>
                <a:effectLst/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ANSON SAJU GEORGE(URK22CS7064)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IN" sz="1200" dirty="0">
                <a:solidFill>
                  <a:schemeClr val="bg1">
                    <a:lumMod val="8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                   </a:t>
            </a:r>
            <a:r>
              <a:rPr lang="en-IN" sz="1200" dirty="0">
                <a:solidFill>
                  <a:schemeClr val="bg1">
                    <a:lumMod val="85000"/>
                  </a:schemeClr>
                </a:solidFill>
                <a:effectLst/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PIOUS JOSE GEORGE(URK22CS2050)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IN" sz="1200" dirty="0">
                <a:solidFill>
                  <a:schemeClr val="bg1">
                    <a:lumMod val="8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                </a:t>
            </a:r>
            <a:r>
              <a:rPr lang="en-IN" sz="1200" dirty="0">
                <a:solidFill>
                  <a:schemeClr val="bg1">
                    <a:lumMod val="85000"/>
                  </a:schemeClr>
                </a:solidFill>
                <a:effectLst/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 JERIL JOSEPH (URK22CS7086)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2890123"/>
            <a:ext cx="4792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What is Graphene?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Graphene is a single layer of carbon atoms arranged in a two-dimensional honeycomb lattice. It is the thinnest, lightest, and strongest material ever discovered. With remarkable electrical and thermal properties, graphene is revolutionizing various industries.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354455"/>
            <a:ext cx="62026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Properties of Graphene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493169"/>
            <a:ext cx="5166122" cy="2079903"/>
          </a:xfrm>
          <a:prstGeom prst="roundRect">
            <a:avLst>
              <a:gd name="adj" fmla="val 3205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2260163" y="271533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Conductivity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3284696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Graphene exhibits exceptional electrical conductivity, allowing it to efficiently transport and store energy.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493169"/>
            <a:ext cx="5166122" cy="2079903"/>
          </a:xfrm>
          <a:prstGeom prst="roundRect">
            <a:avLst>
              <a:gd name="adj" fmla="val 3205"/>
            </a:avLst>
          </a:prstGeom>
          <a:solidFill>
            <a:srgbClr val="312140"/>
          </a:solidFill>
          <a:ln/>
        </p:spPr>
      </p:sp>
      <p:sp>
        <p:nvSpPr>
          <p:cNvPr id="9" name="Text 7"/>
          <p:cNvSpPr/>
          <p:nvPr/>
        </p:nvSpPr>
        <p:spPr>
          <a:xfrm>
            <a:off x="7648456" y="271533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Strength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3284696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Graphene is incredibly strong, making it resistant to damage and deterioration, enhancing the longevity of batteries.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795242"/>
            <a:ext cx="5166122" cy="2079903"/>
          </a:xfrm>
          <a:prstGeom prst="roundRect">
            <a:avLst>
              <a:gd name="adj" fmla="val 3205"/>
            </a:avLst>
          </a:prstGeom>
          <a:solidFill>
            <a:srgbClr val="312140"/>
          </a:solidFill>
          <a:ln/>
        </p:spPr>
      </p:sp>
      <p:sp>
        <p:nvSpPr>
          <p:cNvPr id="12" name="Text 10"/>
          <p:cNvSpPr/>
          <p:nvPr/>
        </p:nvSpPr>
        <p:spPr>
          <a:xfrm>
            <a:off x="2260163" y="50174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Flexibility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0163" y="5586770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Graphene's flexibility allows it to be integrated into a wide range of form factors, ideal for compact energy storage solutions.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795242"/>
            <a:ext cx="5166122" cy="2079903"/>
          </a:xfrm>
          <a:prstGeom prst="roundRect">
            <a:avLst>
              <a:gd name="adj" fmla="val 3205"/>
            </a:avLst>
          </a:prstGeom>
          <a:solidFill>
            <a:srgbClr val="312140"/>
          </a:solidFill>
          <a:ln/>
        </p:spPr>
      </p:sp>
      <p:sp>
        <p:nvSpPr>
          <p:cNvPr id="15" name="Text 13"/>
          <p:cNvSpPr/>
          <p:nvPr/>
        </p:nvSpPr>
        <p:spPr>
          <a:xfrm>
            <a:off x="7648456" y="50174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Transparency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48456" y="5586770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Graphene is transparent, making it suitable for applications requiring see-through displays or energy-capturing windows.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125147"/>
            <a:ext cx="90220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Advantages of Graphene Batteries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32636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8" name="Text 5"/>
          <p:cNvSpPr/>
          <p:nvPr/>
        </p:nvSpPr>
        <p:spPr>
          <a:xfrm>
            <a:off x="2204085" y="3368040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40268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Fast Charging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3972044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Graphene batteries can be charged at an incredibly high rate, reducing waiting time and improving convenience.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630228" y="332636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2" name="Text 9"/>
          <p:cNvSpPr/>
          <p:nvPr/>
        </p:nvSpPr>
        <p:spPr>
          <a:xfrm>
            <a:off x="5796320" y="3368040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6352342" y="3402687"/>
            <a:ext cx="2606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 Energy Density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6352342" y="3972044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Graphene batteries offer a higher energy density than traditional lithium-ion batteries, enabling more power in a smaller footprint.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222462" y="332636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6" name="Text 13"/>
          <p:cNvSpPr/>
          <p:nvPr/>
        </p:nvSpPr>
        <p:spPr>
          <a:xfrm>
            <a:off x="9388554" y="3368040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9944576" y="340268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Long Cycle Life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9944576" y="3972044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Graphene's durability allows batteries to endure thousands of charge-discharge cycles without significant capacity loss.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95976" y="3352800"/>
            <a:ext cx="10438448" cy="13732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07"/>
              </a:lnSpc>
              <a:buNone/>
            </a:pPr>
            <a:r>
              <a:rPr lang="en-US" sz="432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Current Challenges in Graphene Battery Technology</a:t>
            </a:r>
            <a:endParaRPr lang="en-US" sz="4326" dirty="0"/>
          </a:p>
        </p:txBody>
      </p:sp>
      <p:sp>
        <p:nvSpPr>
          <p:cNvPr id="5" name="Shape 3"/>
          <p:cNvSpPr/>
          <p:nvPr/>
        </p:nvSpPr>
        <p:spPr>
          <a:xfrm>
            <a:off x="2095976" y="5227320"/>
            <a:ext cx="494348" cy="494348"/>
          </a:xfrm>
          <a:prstGeom prst="roundRect">
            <a:avLst>
              <a:gd name="adj" fmla="val 13336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2259330" y="5268397"/>
            <a:ext cx="167640" cy="4120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4"/>
              </a:lnSpc>
              <a:buNone/>
            </a:pPr>
            <a:r>
              <a:rPr lang="en-US" sz="259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596" dirty="0"/>
          </a:p>
        </p:txBody>
      </p:sp>
      <p:sp>
        <p:nvSpPr>
          <p:cNvPr id="7" name="Text 5"/>
          <p:cNvSpPr/>
          <p:nvPr/>
        </p:nvSpPr>
        <p:spPr>
          <a:xfrm>
            <a:off x="2809994" y="5302806"/>
            <a:ext cx="2197537" cy="343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4"/>
              </a:lnSpc>
              <a:buNone/>
            </a:pPr>
            <a:r>
              <a:rPr lang="en-US" sz="216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Cost</a:t>
            </a:r>
            <a:endParaRPr lang="en-US" sz="2163" dirty="0"/>
          </a:p>
        </p:txBody>
      </p:sp>
      <p:sp>
        <p:nvSpPr>
          <p:cNvPr id="8" name="Text 6"/>
          <p:cNvSpPr/>
          <p:nvPr/>
        </p:nvSpPr>
        <p:spPr>
          <a:xfrm>
            <a:off x="2809994" y="5865733"/>
            <a:ext cx="2619018" cy="17579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9"/>
              </a:lnSpc>
              <a:buNone/>
            </a:pPr>
            <a:r>
              <a:rPr lang="en-US" sz="173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Graphene production remains expensive, inhibiting widespread adoption of graphene batteries.</a:t>
            </a:r>
            <a:endParaRPr lang="en-US" sz="1730" dirty="0"/>
          </a:p>
        </p:txBody>
      </p:sp>
      <p:sp>
        <p:nvSpPr>
          <p:cNvPr id="9" name="Shape 7"/>
          <p:cNvSpPr/>
          <p:nvPr/>
        </p:nvSpPr>
        <p:spPr>
          <a:xfrm>
            <a:off x="5648682" y="5227320"/>
            <a:ext cx="494348" cy="494348"/>
          </a:xfrm>
          <a:prstGeom prst="roundRect">
            <a:avLst>
              <a:gd name="adj" fmla="val 13336"/>
            </a:avLst>
          </a:prstGeom>
          <a:solidFill>
            <a:srgbClr val="312140"/>
          </a:solidFill>
          <a:ln/>
        </p:spPr>
      </p:sp>
      <p:sp>
        <p:nvSpPr>
          <p:cNvPr id="10" name="Text 8"/>
          <p:cNvSpPr/>
          <p:nvPr/>
        </p:nvSpPr>
        <p:spPr>
          <a:xfrm>
            <a:off x="5812036" y="5268397"/>
            <a:ext cx="167640" cy="4120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4"/>
              </a:lnSpc>
              <a:buNone/>
            </a:pPr>
            <a:r>
              <a:rPr lang="en-US" sz="259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596" dirty="0"/>
          </a:p>
        </p:txBody>
      </p:sp>
      <p:sp>
        <p:nvSpPr>
          <p:cNvPr id="11" name="Text 9"/>
          <p:cNvSpPr/>
          <p:nvPr/>
        </p:nvSpPr>
        <p:spPr>
          <a:xfrm>
            <a:off x="6362700" y="5302806"/>
            <a:ext cx="2197537" cy="343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4"/>
              </a:lnSpc>
              <a:buNone/>
            </a:pPr>
            <a:r>
              <a:rPr lang="en-US" sz="216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Scaling Up</a:t>
            </a:r>
            <a:endParaRPr lang="en-US" sz="2163" dirty="0"/>
          </a:p>
        </p:txBody>
      </p:sp>
      <p:sp>
        <p:nvSpPr>
          <p:cNvPr id="12" name="Text 10"/>
          <p:cNvSpPr/>
          <p:nvPr/>
        </p:nvSpPr>
        <p:spPr>
          <a:xfrm>
            <a:off x="6362700" y="5865733"/>
            <a:ext cx="2619018" cy="17579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9"/>
              </a:lnSpc>
              <a:buNone/>
            </a:pPr>
            <a:r>
              <a:rPr lang="en-US" sz="173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Scaling up production to meet global energy demands is a significant challenge due to complex manufacturing processes.</a:t>
            </a:r>
            <a:endParaRPr lang="en-US" sz="1730" dirty="0"/>
          </a:p>
        </p:txBody>
      </p:sp>
      <p:sp>
        <p:nvSpPr>
          <p:cNvPr id="13" name="Shape 11"/>
          <p:cNvSpPr/>
          <p:nvPr/>
        </p:nvSpPr>
        <p:spPr>
          <a:xfrm>
            <a:off x="9201388" y="5227320"/>
            <a:ext cx="494348" cy="494348"/>
          </a:xfrm>
          <a:prstGeom prst="roundRect">
            <a:avLst>
              <a:gd name="adj" fmla="val 13336"/>
            </a:avLst>
          </a:prstGeom>
          <a:solidFill>
            <a:srgbClr val="312140"/>
          </a:solidFill>
          <a:ln/>
        </p:spPr>
      </p:sp>
      <p:sp>
        <p:nvSpPr>
          <p:cNvPr id="14" name="Text 12"/>
          <p:cNvSpPr/>
          <p:nvPr/>
        </p:nvSpPr>
        <p:spPr>
          <a:xfrm>
            <a:off x="9364742" y="5268397"/>
            <a:ext cx="167640" cy="4120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4"/>
              </a:lnSpc>
              <a:buNone/>
            </a:pPr>
            <a:r>
              <a:rPr lang="en-US" sz="259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596" dirty="0"/>
          </a:p>
        </p:txBody>
      </p:sp>
      <p:sp>
        <p:nvSpPr>
          <p:cNvPr id="15" name="Text 13"/>
          <p:cNvSpPr/>
          <p:nvPr/>
        </p:nvSpPr>
        <p:spPr>
          <a:xfrm>
            <a:off x="9915406" y="5302806"/>
            <a:ext cx="2197537" cy="343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4"/>
              </a:lnSpc>
              <a:buNone/>
            </a:pPr>
            <a:r>
              <a:rPr lang="en-US" sz="216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Stability</a:t>
            </a:r>
            <a:endParaRPr lang="en-US" sz="2163" dirty="0"/>
          </a:p>
        </p:txBody>
      </p:sp>
      <p:sp>
        <p:nvSpPr>
          <p:cNvPr id="16" name="Text 14"/>
          <p:cNvSpPr/>
          <p:nvPr/>
        </p:nvSpPr>
        <p:spPr>
          <a:xfrm>
            <a:off x="9915406" y="5865733"/>
            <a:ext cx="2619018" cy="17579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9"/>
              </a:lnSpc>
              <a:buNone/>
            </a:pPr>
            <a:r>
              <a:rPr lang="en-US" sz="173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stability of graphene-based electrodes under different operating conditions needs further improvement.</a:t>
            </a:r>
            <a:endParaRPr lang="en-US" sz="173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468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2274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690086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Graphene Batteries in Various Applications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523172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837748"/>
            <a:ext cx="2331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Electric Vehicles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407104"/>
            <a:ext cx="329588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Graphene batteries can significantly increase the range and charging speed of electric vehicles, accelerating the transition to sustainable transportation.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523172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837867"/>
            <a:ext cx="27432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Consumer Electronics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407223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Graphene batteries can revolutionize smartphones, providing longer battery life and faster charging for our everyday devices.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523172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837867"/>
            <a:ext cx="3291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Renewable Energy Storage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407223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Graphene batteries can store excess energy from renewable sources, enabling more efficient and reliable clean energy systems.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3232547" y="2890361"/>
            <a:ext cx="8107680" cy="5370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30"/>
              </a:lnSpc>
              <a:buNone/>
            </a:pPr>
            <a:r>
              <a:rPr lang="en-US" sz="338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Future Potential of Graphene Batteries</a:t>
            </a:r>
            <a:endParaRPr lang="en-US" sz="3384" dirty="0"/>
          </a:p>
        </p:txBody>
      </p:sp>
      <p:sp>
        <p:nvSpPr>
          <p:cNvPr id="5" name="Shape 3"/>
          <p:cNvSpPr/>
          <p:nvPr/>
        </p:nvSpPr>
        <p:spPr>
          <a:xfrm>
            <a:off x="7304484" y="3685223"/>
            <a:ext cx="21431" cy="3802618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6" name="Shape 4"/>
          <p:cNvSpPr/>
          <p:nvPr/>
        </p:nvSpPr>
        <p:spPr>
          <a:xfrm>
            <a:off x="7508558" y="4002048"/>
            <a:ext cx="601623" cy="21431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5"/>
          <p:cNvSpPr/>
          <p:nvPr/>
        </p:nvSpPr>
        <p:spPr>
          <a:xfrm>
            <a:off x="7121843" y="3819525"/>
            <a:ext cx="386715" cy="386715"/>
          </a:xfrm>
          <a:prstGeom prst="roundRect">
            <a:avLst>
              <a:gd name="adj" fmla="val 13336"/>
            </a:avLst>
          </a:prstGeom>
          <a:solidFill>
            <a:srgbClr val="312140"/>
          </a:solidFill>
          <a:ln/>
        </p:spPr>
      </p:sp>
      <p:sp>
        <p:nvSpPr>
          <p:cNvPr id="8" name="Text 6"/>
          <p:cNvSpPr/>
          <p:nvPr/>
        </p:nvSpPr>
        <p:spPr>
          <a:xfrm>
            <a:off x="7250430" y="3851672"/>
            <a:ext cx="129540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8"/>
              </a:lnSpc>
              <a:buNone/>
            </a:pPr>
            <a:r>
              <a:rPr lang="en-US" sz="203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030" dirty="0"/>
          </a:p>
        </p:txBody>
      </p:sp>
      <p:sp>
        <p:nvSpPr>
          <p:cNvPr id="9" name="Text 7"/>
          <p:cNvSpPr/>
          <p:nvPr/>
        </p:nvSpPr>
        <p:spPr>
          <a:xfrm>
            <a:off x="8260556" y="3857030"/>
            <a:ext cx="2240280" cy="2686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15"/>
              </a:lnSpc>
              <a:buNone/>
            </a:pPr>
            <a:r>
              <a:rPr lang="en-US" sz="169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Advanced Energy Grids</a:t>
            </a:r>
            <a:endParaRPr lang="en-US" sz="1692" dirty="0"/>
          </a:p>
        </p:txBody>
      </p:sp>
      <p:sp>
        <p:nvSpPr>
          <p:cNvPr id="10" name="Text 8"/>
          <p:cNvSpPr/>
          <p:nvPr/>
        </p:nvSpPr>
        <p:spPr>
          <a:xfrm>
            <a:off x="8260556" y="4297442"/>
            <a:ext cx="3137297" cy="11001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66"/>
              </a:lnSpc>
              <a:buNone/>
            </a:pPr>
            <a:r>
              <a:rPr lang="en-US" sz="135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Graphene batteries could revolutionize the power grid, enabling efficient energy distribution and grid-level storage.</a:t>
            </a:r>
            <a:endParaRPr lang="en-US" sz="1354" dirty="0"/>
          </a:p>
        </p:txBody>
      </p:sp>
      <p:sp>
        <p:nvSpPr>
          <p:cNvPr id="11" name="Shape 9"/>
          <p:cNvSpPr/>
          <p:nvPr/>
        </p:nvSpPr>
        <p:spPr>
          <a:xfrm>
            <a:off x="6520220" y="4861441"/>
            <a:ext cx="601623" cy="21431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2" name="Shape 10"/>
          <p:cNvSpPr/>
          <p:nvPr/>
        </p:nvSpPr>
        <p:spPr>
          <a:xfrm>
            <a:off x="7121843" y="4678918"/>
            <a:ext cx="386715" cy="386715"/>
          </a:xfrm>
          <a:prstGeom prst="roundRect">
            <a:avLst>
              <a:gd name="adj" fmla="val 13336"/>
            </a:avLst>
          </a:prstGeom>
          <a:solidFill>
            <a:srgbClr val="312140"/>
          </a:solidFill>
          <a:ln/>
        </p:spPr>
      </p:sp>
      <p:sp>
        <p:nvSpPr>
          <p:cNvPr id="13" name="Text 11"/>
          <p:cNvSpPr/>
          <p:nvPr/>
        </p:nvSpPr>
        <p:spPr>
          <a:xfrm>
            <a:off x="7250430" y="4711065"/>
            <a:ext cx="129540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8"/>
              </a:lnSpc>
              <a:buNone/>
            </a:pPr>
            <a:r>
              <a:rPr lang="en-US" sz="203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030" dirty="0"/>
          </a:p>
        </p:txBody>
      </p:sp>
      <p:sp>
        <p:nvSpPr>
          <p:cNvPr id="14" name="Text 12"/>
          <p:cNvSpPr/>
          <p:nvPr/>
        </p:nvSpPr>
        <p:spPr>
          <a:xfrm>
            <a:off x="4556284" y="4716423"/>
            <a:ext cx="1813560" cy="2686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115"/>
              </a:lnSpc>
              <a:buNone/>
            </a:pPr>
            <a:r>
              <a:rPr lang="en-US" sz="169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Space Exploration</a:t>
            </a:r>
            <a:endParaRPr lang="en-US" sz="1692" dirty="0"/>
          </a:p>
        </p:txBody>
      </p:sp>
      <p:sp>
        <p:nvSpPr>
          <p:cNvPr id="15" name="Text 13"/>
          <p:cNvSpPr/>
          <p:nvPr/>
        </p:nvSpPr>
        <p:spPr>
          <a:xfrm>
            <a:off x="3232547" y="5156835"/>
            <a:ext cx="3137297" cy="11001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166"/>
              </a:lnSpc>
              <a:buNone/>
            </a:pPr>
            <a:r>
              <a:rPr lang="en-US" sz="135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Graphene batteries can power spacecraft, offering longer missions and reducing the reliance on traditional power sources.</a:t>
            </a:r>
            <a:endParaRPr lang="en-US" sz="1354" dirty="0"/>
          </a:p>
        </p:txBody>
      </p:sp>
      <p:sp>
        <p:nvSpPr>
          <p:cNvPr id="16" name="Shape 14"/>
          <p:cNvSpPr/>
          <p:nvPr/>
        </p:nvSpPr>
        <p:spPr>
          <a:xfrm>
            <a:off x="7508558" y="6058019"/>
            <a:ext cx="601623" cy="21431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7" name="Shape 15"/>
          <p:cNvSpPr/>
          <p:nvPr/>
        </p:nvSpPr>
        <p:spPr>
          <a:xfrm>
            <a:off x="7121843" y="5875496"/>
            <a:ext cx="386715" cy="386715"/>
          </a:xfrm>
          <a:prstGeom prst="roundRect">
            <a:avLst>
              <a:gd name="adj" fmla="val 13336"/>
            </a:avLst>
          </a:prstGeom>
          <a:solidFill>
            <a:srgbClr val="312140"/>
          </a:solidFill>
          <a:ln/>
        </p:spPr>
      </p:sp>
      <p:sp>
        <p:nvSpPr>
          <p:cNvPr id="18" name="Text 16"/>
          <p:cNvSpPr/>
          <p:nvPr/>
        </p:nvSpPr>
        <p:spPr>
          <a:xfrm>
            <a:off x="7250430" y="5907643"/>
            <a:ext cx="129540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8"/>
              </a:lnSpc>
              <a:buNone/>
            </a:pPr>
            <a:r>
              <a:rPr lang="en-US" sz="203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030" dirty="0"/>
          </a:p>
        </p:txBody>
      </p:sp>
      <p:sp>
        <p:nvSpPr>
          <p:cNvPr id="19" name="Text 17"/>
          <p:cNvSpPr/>
          <p:nvPr/>
        </p:nvSpPr>
        <p:spPr>
          <a:xfrm>
            <a:off x="8260556" y="5913001"/>
            <a:ext cx="1718905" cy="2686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15"/>
              </a:lnSpc>
              <a:buNone/>
            </a:pPr>
            <a:r>
              <a:rPr lang="en-US" sz="169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Medical Devices</a:t>
            </a:r>
            <a:endParaRPr lang="en-US" sz="1692" dirty="0"/>
          </a:p>
        </p:txBody>
      </p:sp>
      <p:sp>
        <p:nvSpPr>
          <p:cNvPr id="20" name="Text 18"/>
          <p:cNvSpPr/>
          <p:nvPr/>
        </p:nvSpPr>
        <p:spPr>
          <a:xfrm>
            <a:off x="8260556" y="6353413"/>
            <a:ext cx="3137297" cy="8251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66"/>
              </a:lnSpc>
              <a:buNone/>
            </a:pPr>
            <a:r>
              <a:rPr lang="en-US" sz="135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Graphene batteries could revolutionize medical implants, providing longer-lasting power for life-saving devices.</a:t>
            </a:r>
            <a:endParaRPr lang="en-US" sz="1354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487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-96819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9498" y="590683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Conclusion: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b="1" dirty="0">
              <a:solidFill>
                <a:srgbClr val="FF726D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32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Impact of Graphene Batteries on Energy Storage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2037993" y="4442698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Graphene batteries represent a paradigm shift in energy storage, with the potential to transform industries and accelerate the transition to a sustainable future. The possibilities of graphene technology are limitless, and we are just beginning to scratch the surface of its vast potential.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508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Adobe Fangsong Std R</vt:lpstr>
      <vt:lpstr>Arial</vt:lpstr>
      <vt:lpstr>Calibri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abhinandh ss</cp:lastModifiedBy>
  <cp:revision>2</cp:revision>
  <dcterms:created xsi:type="dcterms:W3CDTF">2023-11-02T04:10:00Z</dcterms:created>
  <dcterms:modified xsi:type="dcterms:W3CDTF">2023-11-02T04:19:08Z</dcterms:modified>
</cp:coreProperties>
</file>